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7" r:id="rId13"/>
    <p:sldId id="268" r:id="rId14"/>
    <p:sldId id="269" r:id="rId15"/>
    <p:sldId id="266" r:id="rId16"/>
    <p:sldId id="270" r:id="rId17"/>
    <p:sldId id="271" r:id="rId18"/>
    <p:sldId id="272" r:id="rId19"/>
    <p:sldId id="274" r:id="rId20"/>
    <p:sldId id="275" r:id="rId21"/>
    <p:sldId id="273" r:id="rId22"/>
    <p:sldId id="276" r:id="rId23"/>
    <p:sldId id="277" r:id="rId24"/>
    <p:sldId id="278" r:id="rId25"/>
    <p:sldId id="279" r:id="rId26"/>
    <p:sldId id="291" r:id="rId27"/>
    <p:sldId id="280" r:id="rId28"/>
    <p:sldId id="282" r:id="rId29"/>
    <p:sldId id="283" r:id="rId30"/>
    <p:sldId id="284" r:id="rId31"/>
    <p:sldId id="285" r:id="rId32"/>
    <p:sldId id="286" r:id="rId33"/>
    <p:sldId id="293" r:id="rId34"/>
    <p:sldId id="288" r:id="rId35"/>
    <p:sldId id="289" r:id="rId36"/>
    <p:sldId id="29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4"/>
    <p:restoredTop sz="80408"/>
  </p:normalViewPr>
  <p:slideViewPr>
    <p:cSldViewPr snapToGrid="0" snapToObjects="1">
      <p:cViewPr varScale="1">
        <p:scale>
          <a:sx n="102" d="100"/>
          <a:sy n="102" d="100"/>
        </p:scale>
        <p:origin x="1640" y="168"/>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9</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37</a:t>
            </a:fld>
            <a:endParaRPr lang="en-US"/>
          </a:p>
        </p:txBody>
      </p:sp>
    </p:spTree>
    <p:extLst>
      <p:ext uri="{BB962C8B-B14F-4D97-AF65-F5344CB8AC3E}">
        <p14:creationId xmlns:p14="http://schemas.microsoft.com/office/powerpoint/2010/main" val="113903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has 3 divided bar charts (2 , 5, and 5) and two conventional bar charts (2 &amp; 3). For each of the three, the totals of A and B can be compared by perceiving position along a common scale. All the other values must be compared by perceiving different bar lengths. For example see difference between Type 4 and Type 5.  </a:t>
            </a:r>
          </a:p>
          <a:p>
            <a:endParaRPr lang="en-US" dirty="0"/>
          </a:p>
          <a:p>
            <a:r>
              <a:rPr lang="en-US" dirty="0"/>
              <a:t>According to their results, Type 1 was easiest to perceive and Type 5 was the worst. Errors increased in an </a:t>
            </a:r>
            <a:r>
              <a:rPr lang="en-US" dirty="0" err="1"/>
              <a:t>expoenential</a:t>
            </a:r>
            <a:r>
              <a:rPr lang="en-US" dirty="0"/>
              <a:t> fashion from 1: 5.  As the distance between the two values being judged increased along the x-axis, the accuracy decreased. </a:t>
            </a:r>
          </a:p>
        </p:txBody>
      </p:sp>
      <p:sp>
        <p:nvSpPr>
          <p:cNvPr id="4" name="Slide Number Placeholder 3"/>
          <p:cNvSpPr>
            <a:spLocks noGrp="1"/>
          </p:cNvSpPr>
          <p:nvPr>
            <p:ph type="sldNum" sz="quarter" idx="5"/>
          </p:nvPr>
        </p:nvSpPr>
        <p:spPr/>
        <p:txBody>
          <a:bodyPr/>
          <a:lstStyle/>
          <a:p>
            <a:fld id="{41CF17DE-5DF3-FB40-AD93-1BB750A9CF45}" type="slidenum">
              <a:rPr lang="en-US" smtClean="0"/>
              <a:t>10</a:t>
            </a:fld>
            <a:endParaRPr lang="en-US"/>
          </a:p>
        </p:txBody>
      </p:sp>
    </p:spTree>
    <p:extLst>
      <p:ext uri="{BB962C8B-B14F-4D97-AF65-F5344CB8AC3E}">
        <p14:creationId xmlns:p14="http://schemas.microsoft.com/office/powerpoint/2010/main" val="35818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12</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24</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32</a:t>
            </a:fld>
            <a:endParaRPr lang="en-US"/>
          </a:p>
        </p:txBody>
      </p:sp>
    </p:spTree>
    <p:extLst>
      <p:ext uri="{BB962C8B-B14F-4D97-AF65-F5344CB8AC3E}">
        <p14:creationId xmlns:p14="http://schemas.microsoft.com/office/powerpoint/2010/main" val="114234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1/30/24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1/30/24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1/30/24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1/30/24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r-graph-galler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3"/>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and assignment housekeeping</a:t>
            </a:r>
          </a:p>
        </p:txBody>
      </p:sp>
      <p:sp>
        <p:nvSpPr>
          <p:cNvPr id="3" name="Content Placeholder 2"/>
          <p:cNvSpPr>
            <a:spLocks noGrp="1"/>
          </p:cNvSpPr>
          <p:nvPr>
            <p:ph idx="1"/>
          </p:nvPr>
        </p:nvSpPr>
        <p:spPr>
          <a:xfrm>
            <a:off x="838200" y="1382750"/>
            <a:ext cx="10515600" cy="5296829"/>
          </a:xfrm>
        </p:spPr>
        <p:txBody>
          <a:bodyPr>
            <a:normAutofit fontScale="47500" lnSpcReduction="20000"/>
          </a:bodyPr>
          <a:lstStyle/>
          <a:p>
            <a:r>
              <a:rPr lang="en-US" dirty="0"/>
              <a:t>Assignment tips on Canvas</a:t>
            </a:r>
          </a:p>
          <a:p>
            <a:endParaRPr lang="en-US" dirty="0"/>
          </a:p>
          <a:p>
            <a:r>
              <a:rPr lang="en-US" dirty="0"/>
              <a:t>Clean up </a:t>
            </a:r>
            <a:r>
              <a:rPr lang="en-US" dirty="0" err="1"/>
              <a:t>Github</a:t>
            </a:r>
            <a:r>
              <a:rPr lang="en-US" dirty="0"/>
              <a:t> folders</a:t>
            </a:r>
          </a:p>
          <a:p>
            <a:pPr lvl="1"/>
            <a:r>
              <a:rPr lang="en-US" dirty="0"/>
              <a:t>Your project should contain:</a:t>
            </a:r>
          </a:p>
          <a:p>
            <a:pPr lvl="1"/>
            <a:r>
              <a:rPr lang="en-US" dirty="0"/>
              <a:t>Some scripts</a:t>
            </a:r>
          </a:p>
          <a:p>
            <a:pPr lvl="1"/>
            <a:r>
              <a:rPr lang="en-US" dirty="0"/>
              <a:t>One . </a:t>
            </a:r>
            <a:r>
              <a:rPr lang="en-US" dirty="0" err="1"/>
              <a:t>Rproj</a:t>
            </a:r>
            <a:r>
              <a:rPr lang="en-US" dirty="0"/>
              <a:t> file</a:t>
            </a:r>
          </a:p>
          <a:p>
            <a:pPr lvl="1"/>
            <a:r>
              <a:rPr lang="en-US" dirty="0"/>
              <a:t>A </a:t>
            </a:r>
            <a:r>
              <a:rPr lang="en-US" dirty="0" err="1"/>
              <a:t>datafile</a:t>
            </a:r>
            <a:endParaRPr lang="en-US" dirty="0"/>
          </a:p>
          <a:p>
            <a:pPr lvl="1"/>
            <a:r>
              <a:rPr lang="en-US" dirty="0"/>
              <a:t>ONE </a:t>
            </a:r>
            <a:r>
              <a:rPr lang="en-US" dirty="0" err="1"/>
              <a:t>readme.md</a:t>
            </a:r>
            <a:r>
              <a:rPr lang="en-US" dirty="0"/>
              <a:t> file that tells you how these things go together</a:t>
            </a:r>
          </a:p>
          <a:p>
            <a:pPr lvl="1"/>
            <a:endParaRPr lang="en-US" dirty="0"/>
          </a:p>
          <a:p>
            <a:r>
              <a:rPr lang="en-US" dirty="0"/>
              <a:t>All of your scripts should run from beginning to end with no errors</a:t>
            </a:r>
          </a:p>
          <a:p>
            <a:r>
              <a:rPr lang="en-US" dirty="0"/>
              <a:t>Your README file should only contain a log, not actual code. Put your code in your scripts. (See example here: https://</a:t>
            </a:r>
            <a:r>
              <a:rPr lang="en-US" dirty="0" err="1"/>
              <a:t>github.com</a:t>
            </a:r>
            <a:r>
              <a:rPr lang="en-US" dirty="0"/>
              <a:t>/</a:t>
            </a:r>
            <a:r>
              <a:rPr lang="en-US" dirty="0" err="1"/>
              <a:t>VTQuantMethodsEEB</a:t>
            </a:r>
            <a:r>
              <a:rPr lang="en-US" dirty="0"/>
              <a:t>/</a:t>
            </a:r>
            <a:r>
              <a:rPr lang="en-US" dirty="0" err="1"/>
              <a:t>klangwig</a:t>
            </a:r>
            <a:r>
              <a:rPr lang="en-US" dirty="0"/>
              <a:t>/blob/master/</a:t>
            </a:r>
            <a:r>
              <a:rPr lang="en-US" dirty="0" err="1"/>
              <a:t>README_example.md</a:t>
            </a:r>
            <a:r>
              <a:rPr lang="en-US" dirty="0"/>
              <a:t>)</a:t>
            </a:r>
          </a:p>
          <a:p>
            <a:endParaRPr lang="en-US" dirty="0"/>
          </a:p>
          <a:p>
            <a:r>
              <a:rPr lang="en-US" b="1" dirty="0"/>
              <a:t>Every time you submit an assignment:</a:t>
            </a:r>
          </a:p>
          <a:p>
            <a:r>
              <a:rPr lang="en-US" dirty="0"/>
              <a:t>You will need to do a new </a:t>
            </a:r>
            <a:r>
              <a:rPr lang="en-US" b="1" dirty="0"/>
              <a:t>COMMIT</a:t>
            </a:r>
            <a:r>
              <a:rPr lang="en-US" dirty="0"/>
              <a:t> and type something in the box</a:t>
            </a:r>
          </a:p>
          <a:p>
            <a:r>
              <a:rPr lang="en-US" dirty="0"/>
              <a:t>Second, you will need to </a:t>
            </a:r>
            <a:r>
              <a:rPr lang="en-US" b="1" dirty="0"/>
              <a:t>PUSH</a:t>
            </a:r>
            <a:r>
              <a:rPr lang="en-US" dirty="0"/>
              <a:t> to share any changes to your files with me and send them to GitHub. </a:t>
            </a:r>
          </a:p>
          <a:p>
            <a:r>
              <a:rPr lang="en-US" dirty="0"/>
              <a:t>Each week you will need to </a:t>
            </a:r>
            <a:r>
              <a:rPr lang="en-US" b="1" dirty="0"/>
              <a:t>PULL </a:t>
            </a:r>
            <a:r>
              <a:rPr lang="en-US" dirty="0"/>
              <a:t>to see my comments on your scripts. Then, commit and push to send me your assignment. </a:t>
            </a:r>
          </a:p>
          <a:p>
            <a:endParaRPr lang="en-US" dirty="0"/>
          </a:p>
          <a:p>
            <a:r>
              <a:rPr lang="en-US" b="1" dirty="0"/>
              <a:t>Please annotate your code</a:t>
            </a:r>
          </a:p>
          <a:p>
            <a:r>
              <a:rPr lang="en-US" dirty="0"/>
              <a:t>If you have a question about something, you can ask in your code annotation</a:t>
            </a:r>
          </a:p>
          <a:p>
            <a:r>
              <a:rPr lang="en-US" dirty="0"/>
              <a:t>#I would like to print the names of the species that are higher than the mean, but I’m not sure how to do that</a:t>
            </a:r>
          </a:p>
          <a:p>
            <a:r>
              <a:rPr lang="en-US" dirty="0"/>
              <a:t>I will (try) to help and push back the script to you with how to do this! (Hopefully</a:t>
            </a:r>
            <a:r>
              <a:rPr lang="mr-IN" dirty="0"/>
              <a:t>…</a:t>
            </a:r>
            <a:r>
              <a:rPr lang="en-US" dirty="0"/>
              <a:t>)</a:t>
            </a:r>
          </a:p>
        </p:txBody>
      </p:sp>
    </p:spTree>
    <p:extLst>
      <p:ext uri="{BB962C8B-B14F-4D97-AF65-F5344CB8AC3E}">
        <p14:creationId xmlns:p14="http://schemas.microsoft.com/office/powerpoint/2010/main" val="28670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 </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better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2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cowplot</a:t>
            </a:r>
            <a:r>
              <a:rPr lang="en-US"/>
              <a:t>”</a:t>
            </a:r>
            <a:endParaRPr lang="en-US" dirty="0"/>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2460-D494-1342-8EAB-D9B1C1ED647E}"/>
              </a:ext>
            </a:extLst>
          </p:cNvPr>
          <p:cNvSpPr>
            <a:spLocks noGrp="1"/>
          </p:cNvSpPr>
          <p:nvPr>
            <p:ph type="title"/>
          </p:nvPr>
        </p:nvSpPr>
        <p:spPr/>
        <p:txBody>
          <a:bodyPr/>
          <a:lstStyle/>
          <a:p>
            <a:r>
              <a:rPr lang="en-US" dirty="0"/>
              <a:t>Animation as a tool for graph exploration</a:t>
            </a:r>
          </a:p>
        </p:txBody>
      </p:sp>
      <p:sp>
        <p:nvSpPr>
          <p:cNvPr id="3" name="Content Placeholder 2">
            <a:extLst>
              <a:ext uri="{FF2B5EF4-FFF2-40B4-BE49-F238E27FC236}">
                <a16:creationId xmlns:a16="http://schemas.microsoft.com/office/drawing/2014/main" id="{668C3238-8929-374B-852F-77106173077E}"/>
              </a:ext>
            </a:extLst>
          </p:cNvPr>
          <p:cNvSpPr>
            <a:spLocks noGrp="1"/>
          </p:cNvSpPr>
          <p:nvPr>
            <p:ph idx="1"/>
          </p:nvPr>
        </p:nvSpPr>
        <p:spPr/>
        <p:txBody>
          <a:bodyPr/>
          <a:lstStyle/>
          <a:p>
            <a:r>
              <a:rPr lang="en-US" dirty="0"/>
              <a:t>https://</a:t>
            </a:r>
            <a:r>
              <a:rPr lang="en-US" dirty="0" err="1"/>
              <a:t>nextstrain.org</a:t>
            </a:r>
            <a:r>
              <a:rPr lang="en-US" dirty="0"/>
              <a:t>/</a:t>
            </a:r>
            <a:r>
              <a:rPr lang="en-US" dirty="0" err="1"/>
              <a:t>mpox</a:t>
            </a:r>
            <a:r>
              <a:rPr lang="en-US" dirty="0"/>
              <a:t>/clade-IIb</a:t>
            </a:r>
          </a:p>
        </p:txBody>
      </p:sp>
    </p:spTree>
    <p:extLst>
      <p:ext uri="{BB962C8B-B14F-4D97-AF65-F5344CB8AC3E}">
        <p14:creationId xmlns:p14="http://schemas.microsoft.com/office/powerpoint/2010/main" val="173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normAutofit lnSpcReduction="10000"/>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r>
              <a:rPr lang="en-US" dirty="0"/>
              <a:t>For great reference: </a:t>
            </a:r>
            <a:r>
              <a:rPr lang="en-US" dirty="0">
                <a:hlinkClick r:id="rId4"/>
              </a:rPr>
              <a:t>www.r-graph-gallery.com</a:t>
            </a:r>
            <a:endParaRPr lang="en-US" dirty="0"/>
          </a:p>
          <a:p>
            <a:pPr marL="457200" lvl="1" indent="0">
              <a:buNone/>
            </a:pPr>
            <a:endParaRPr lang="en-US" dirty="0"/>
          </a:p>
          <a:p>
            <a:pPr lvl="1"/>
            <a:r>
              <a:rPr lang="en-US" dirty="0"/>
              <a:t>SWITCH TO CONSOLE</a:t>
            </a:r>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2070</TotalTime>
  <Words>2396</Words>
  <Application>Microsoft Macintosh PowerPoint</Application>
  <PresentationFormat>Widescreen</PresentationFormat>
  <Paragraphs>197</Paragraphs>
  <Slides>37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Open Sans</vt:lpstr>
      <vt:lpstr>Office Theme</vt:lpstr>
      <vt:lpstr>Data Visualization</vt:lpstr>
      <vt:lpstr>Github and assignment housekeeping</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better for eating </vt:lpstr>
      <vt:lpstr>Pies: better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Animation as a tool for graph exploration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47</cp:revision>
  <dcterms:created xsi:type="dcterms:W3CDTF">2018-01-29T15:39:11Z</dcterms:created>
  <dcterms:modified xsi:type="dcterms:W3CDTF">2024-01-30T17:20:03Z</dcterms:modified>
</cp:coreProperties>
</file>